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he Youngest Serif" charset="1" panose="00000500000000000000"/>
      <p:regular r:id="rId18"/>
    </p:embeddedFont>
    <p:embeddedFont>
      <p:font typeface="Muli Bold" charset="1" panose="00000800000000000000"/>
      <p:regular r:id="rId19"/>
    </p:embeddedFont>
    <p:embeddedFont>
      <p:font typeface="Muli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2.jpe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2.jpe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embeddings/oleObject1.bin" Type="http://schemas.openxmlformats.org/officeDocument/2006/relationships/oleObject"/><Relationship Id="rId8" Target="../media/image35.jpeg" Type="http://schemas.openxmlformats.org/officeDocument/2006/relationships/image"/><Relationship Id="rId9" Target="../media/image3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98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57736" y="9258300"/>
            <a:ext cx="21003128" cy="10287000"/>
            <a:chOff x="0" y="0"/>
            <a:chExt cx="2800417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-4289367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5400000">
              <a:off x="7144085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1427359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12860812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18577538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3791730" y="0"/>
            <a:ext cx="14496270" cy="9258300"/>
          </a:xfrm>
          <a:prstGeom prst="rect">
            <a:avLst/>
          </a:prstGeom>
          <a:solidFill>
            <a:srgbClr val="EAEBEE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0" y="1210599"/>
            <a:ext cx="8431162" cy="8047701"/>
          </a:xfrm>
          <a:custGeom>
            <a:avLst/>
            <a:gdLst/>
            <a:ahLst/>
            <a:cxnLst/>
            <a:rect r="r" b="b" t="t" l="l"/>
            <a:pathLst>
              <a:path h="8047701" w="8431162">
                <a:moveTo>
                  <a:pt x="0" y="0"/>
                </a:moveTo>
                <a:lnTo>
                  <a:pt x="8431162" y="0"/>
                </a:lnTo>
                <a:lnTo>
                  <a:pt x="8431162" y="8047701"/>
                </a:lnTo>
                <a:lnTo>
                  <a:pt x="0" y="8047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82" r="0" b="-238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665422" y="1841531"/>
            <a:ext cx="8891416" cy="6427310"/>
            <a:chOff x="0" y="0"/>
            <a:chExt cx="11855222" cy="856974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8575"/>
              <a:ext cx="11855222" cy="5084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42"/>
                </a:lnSpc>
              </a:pPr>
              <a:r>
                <a:rPr lang="en-US" sz="8645">
                  <a:solidFill>
                    <a:srgbClr val="000000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Starting a food business</a:t>
              </a:r>
              <a:r>
                <a:rPr lang="en-US" sz="8645">
                  <a:solidFill>
                    <a:srgbClr val="000000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: </a:t>
              </a:r>
            </a:p>
            <a:p>
              <a:pPr algn="l" marL="0" indent="0" lvl="0">
                <a:lnSpc>
                  <a:spcPts val="9942"/>
                </a:lnSpc>
              </a:pPr>
              <a:r>
                <a:rPr lang="en-US" sz="8645">
                  <a:solidFill>
                    <a:srgbClr val="000000"/>
                  </a:solidFill>
                  <a:latin typeface="The Youngest Serif"/>
                  <a:ea typeface="The Youngest Serif"/>
                  <a:cs typeface="The Youngest Serif"/>
                  <a:sym typeface="The Youngest Serif"/>
                </a:rPr>
                <a:t>Market insights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539839"/>
              <a:ext cx="11855222" cy="3029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14"/>
                </a:lnSpc>
              </a:pPr>
              <a:r>
                <a:rPr lang="en-US" b="true" sz="3652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Analyzing Deliveroo data </a:t>
              </a:r>
            </a:p>
            <a:p>
              <a:pPr algn="l" marL="0" indent="0" lvl="0">
                <a:lnSpc>
                  <a:spcPts val="5114"/>
                </a:lnSpc>
              </a:pPr>
              <a:r>
                <a:rPr lang="en-US" b="true" sz="3652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for strategic decisions</a:t>
              </a:r>
            </a:p>
            <a:p>
              <a:pPr algn="l" marL="0" indent="0" lvl="0">
                <a:lnSpc>
                  <a:spcPts val="3994"/>
                </a:lnSpc>
              </a:pPr>
            </a:p>
            <a:p>
              <a:pPr algn="ctr" marL="0" indent="0" lvl="0">
                <a:lnSpc>
                  <a:spcPts val="3994"/>
                </a:lnSpc>
              </a:pPr>
              <a:r>
                <a:rPr lang="en-US" sz="2852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Tamara    |    Laura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55072"/>
            <a:chOff x="0" y="0"/>
            <a:chExt cx="24384000" cy="15400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183415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7" y="0"/>
                  </a:lnTo>
                  <a:lnTo>
                    <a:pt x="1540097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045854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229269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091708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275123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137562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320977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true" flipV="true" rot="0">
              <a:off x="1522927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true" flipV="true" rot="0">
              <a:off x="13706342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true" flipV="true" rot="0">
              <a:off x="4568781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true" flipV="true" rot="0">
              <a:off x="16752196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true" flipV="true" rot="0">
              <a:off x="7614635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true" flipV="true" rot="0">
              <a:off x="19798050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true" flipV="true" rot="0">
              <a:off x="10660488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7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7" y="0"/>
                  </a:lnTo>
                  <a:lnTo>
                    <a:pt x="1540097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true" flipV="true" rot="0">
              <a:off x="22843904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-5400000">
            <a:off x="2710700" y="6304155"/>
            <a:ext cx="3103937" cy="3185010"/>
          </a:xfrm>
          <a:custGeom>
            <a:avLst/>
            <a:gdLst/>
            <a:ahLst/>
            <a:cxnLst/>
            <a:rect r="r" b="b" t="t" l="l"/>
            <a:pathLst>
              <a:path h="3185010" w="3103937">
                <a:moveTo>
                  <a:pt x="0" y="0"/>
                </a:moveTo>
                <a:lnTo>
                  <a:pt x="3103937" y="0"/>
                </a:lnTo>
                <a:lnTo>
                  <a:pt x="3103937" y="3185009"/>
                </a:lnTo>
                <a:lnTo>
                  <a:pt x="0" y="3185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-10628946">
            <a:off x="6801340" y="6842540"/>
            <a:ext cx="3547801" cy="1631988"/>
          </a:xfrm>
          <a:custGeom>
            <a:avLst/>
            <a:gdLst/>
            <a:ahLst/>
            <a:cxnLst/>
            <a:rect r="r" b="b" t="t" l="l"/>
            <a:pathLst>
              <a:path h="1631988" w="3547801">
                <a:moveTo>
                  <a:pt x="3547801" y="0"/>
                </a:moveTo>
                <a:lnTo>
                  <a:pt x="0" y="0"/>
                </a:lnTo>
                <a:lnTo>
                  <a:pt x="0" y="1631989"/>
                </a:lnTo>
                <a:lnTo>
                  <a:pt x="3547801" y="1631989"/>
                </a:lnTo>
                <a:lnTo>
                  <a:pt x="354780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295307" y="5601135"/>
            <a:ext cx="3478876" cy="4114800"/>
          </a:xfrm>
          <a:custGeom>
            <a:avLst/>
            <a:gdLst/>
            <a:ahLst/>
            <a:cxnLst/>
            <a:rect r="r" b="b" t="t" l="l"/>
            <a:pathLst>
              <a:path h="4114800" w="3478876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2010593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Challenges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9398" y="3560926"/>
            <a:ext cx="16469203" cy="191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8670" indent="-394335" lvl="1">
              <a:lnSpc>
                <a:spcPts val="5114"/>
              </a:lnSpc>
              <a:buFont typeface="Arial"/>
              <a:buChar char="•"/>
            </a:pPr>
            <a:r>
              <a:rPr lang="en-US" b="true" sz="36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Understanding of the ERD and its structure</a:t>
            </a:r>
          </a:p>
          <a:p>
            <a:pPr algn="l" marL="788670" indent="-394335" lvl="1">
              <a:lnSpc>
                <a:spcPts val="5114"/>
              </a:lnSpc>
              <a:buFont typeface="Arial"/>
              <a:buChar char="•"/>
            </a:pPr>
            <a:r>
              <a:rPr lang="en-US" b="true" sz="36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Problems with notebook file corrupted, exporting the database</a:t>
            </a:r>
          </a:p>
          <a:p>
            <a:pPr algn="l" marL="788670" indent="-394335" lvl="1">
              <a:lnSpc>
                <a:spcPts val="5114"/>
              </a:lnSpc>
              <a:buFont typeface="Arial"/>
              <a:buChar char="•"/>
            </a:pPr>
            <a:r>
              <a:rPr lang="en-US" b="true" sz="36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Difficulty with Github to work with file in collaboration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98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57736" y="9258300"/>
            <a:ext cx="21003128" cy="10287000"/>
            <a:chOff x="0" y="0"/>
            <a:chExt cx="2800417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-4289367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5400000">
              <a:off x="7144085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1427359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12860812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5400000">
              <a:off x="18577538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3791730" y="0"/>
            <a:ext cx="14496270" cy="9258300"/>
          </a:xfrm>
          <a:prstGeom prst="rect">
            <a:avLst/>
          </a:prstGeom>
          <a:solidFill>
            <a:srgbClr val="EAEBEE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9816349" y="28575"/>
            <a:ext cx="4715485" cy="128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42"/>
              </a:lnSpc>
            </a:pPr>
            <a:r>
              <a:rPr lang="en-US" sz="8645">
                <a:solidFill>
                  <a:srgbClr val="000000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Summary</a:t>
            </a:r>
          </a:p>
        </p:txBody>
      </p:sp>
      <p:grpSp>
        <p:nvGrpSpPr>
          <p:cNvPr name="Group 10" id="10"/>
          <p:cNvGrpSpPr/>
          <p:nvPr/>
        </p:nvGrpSpPr>
        <p:grpSpPr>
          <a:xfrm rot="-88960">
            <a:off x="581677" y="313108"/>
            <a:ext cx="3765476" cy="5603387"/>
            <a:chOff x="0" y="0"/>
            <a:chExt cx="42672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672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672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72648" t="0" r="-50705" b="0"/>
              </a:stretch>
            </a:blipFill>
            <a:ln w="152400" cap="sq">
              <a:solidFill>
                <a:srgbClr val="F4D4B1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218592">
            <a:off x="3144847" y="4687827"/>
            <a:ext cx="3687638" cy="5487556"/>
            <a:chOff x="0" y="0"/>
            <a:chExt cx="42672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672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672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5"/>
              <a:stretch>
                <a:fillRect l="0" t="-400" r="0" b="-400"/>
              </a:stretch>
            </a:blipFill>
            <a:ln w="152400" cap="sq">
              <a:solidFill>
                <a:srgbClr val="F4D4B1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6550032" y="1372192"/>
            <a:ext cx="11614786" cy="678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365" indent="-297183" lvl="1">
              <a:lnSpc>
                <a:spcPts val="3854"/>
              </a:lnSpc>
              <a:buFont typeface="Arial"/>
              <a:buChar char="•"/>
            </a:pPr>
            <a:r>
              <a:rPr lang="en-US" b="true" sz="27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Location - Our analysis showed that the highest number of orders came from Noord-Holland (NH). This makes it the most strategic location for launching our restaurant.</a:t>
            </a:r>
          </a:p>
          <a:p>
            <a:pPr algn="l" marL="594365" indent="-297183" lvl="1">
              <a:lnSpc>
                <a:spcPts val="3854"/>
              </a:lnSpc>
              <a:buFont typeface="Arial"/>
              <a:buChar char="•"/>
            </a:pPr>
            <a:r>
              <a:rPr lang="en-US" b="true" sz="27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Product -</a:t>
            </a:r>
            <a:r>
              <a:rPr lang="en-US" b="true" sz="27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The most ordered products are beverages, both alcoholic and soft drinks. So an interesting approach to define our product would be to decide between a high added value product, like healthy foods and international cuisine, or a lower price product like moules frites or kebab.</a:t>
            </a:r>
          </a:p>
          <a:p>
            <a:pPr algn="l" marL="594365" indent="-297183" lvl="1">
              <a:lnSpc>
                <a:spcPts val="3854"/>
              </a:lnSpc>
              <a:buFont typeface="Arial"/>
              <a:buChar char="•"/>
            </a:pPr>
            <a:r>
              <a:rPr lang="en-US" b="true" sz="27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Client (persona) - Our core customers are female users, who place the most orders and generate the highest revenue. They enjoy Italian drinks and desserts as well as Balkan-style food. However, spending is balanced across all groups - meaning the restaurant could appeal to a wide range of customers with the right promotions.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059762"/>
            <a:ext cx="6538924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Thank you for your attention!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98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91573" y="4516824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858000" y="685800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574000" y="685800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685800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16000" y="685800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5800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57400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1600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11" id="11"/>
          <p:cNvSpPr/>
          <p:nvPr/>
        </p:nvSpPr>
        <p:spPr>
          <a:xfrm rot="0">
            <a:off x="1028700" y="1028700"/>
            <a:ext cx="8115300" cy="6938121"/>
          </a:xfrm>
          <a:prstGeom prst="rect">
            <a:avLst/>
          </a:prstGeom>
          <a:solidFill>
            <a:srgbClr val="EAEBEE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10945022" y="914253"/>
            <a:ext cx="5607199" cy="8344047"/>
            <a:chOff x="0" y="0"/>
            <a:chExt cx="42672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672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672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431" r="0" b="-431"/>
              </a:stretch>
            </a:blipFill>
            <a:ln w="133350" cap="sq">
              <a:solidFill>
                <a:srgbClr val="F4D4B1"/>
              </a:solidFill>
              <a:prstDash val="solid"/>
              <a:miter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544732" y="4516824"/>
            <a:ext cx="3917143" cy="5507406"/>
          </a:xfrm>
          <a:custGeom>
            <a:avLst/>
            <a:gdLst/>
            <a:ahLst/>
            <a:cxnLst/>
            <a:rect r="r" b="b" t="t" l="l"/>
            <a:pathLst>
              <a:path h="5507406" w="3917143">
                <a:moveTo>
                  <a:pt x="0" y="0"/>
                </a:moveTo>
                <a:lnTo>
                  <a:pt x="3917143" y="0"/>
                </a:lnTo>
                <a:lnTo>
                  <a:pt x="3917143" y="5507407"/>
                </a:lnTo>
                <a:lnTo>
                  <a:pt x="0" y="55074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14430" y="1802555"/>
            <a:ext cx="559505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Context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14430" y="2856267"/>
            <a:ext cx="6630302" cy="450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14"/>
              </a:lnSpc>
            </a:pPr>
            <a:r>
              <a:rPr lang="en-US" b="true" sz="36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Opening a new restaurant, focused on food delivery</a:t>
            </a:r>
          </a:p>
          <a:p>
            <a:pPr algn="l" marL="0" indent="0" lvl="0">
              <a:lnSpc>
                <a:spcPts val="5114"/>
              </a:lnSpc>
            </a:pPr>
          </a:p>
          <a:p>
            <a:pPr algn="l" marL="0" indent="0" lvl="0">
              <a:lnSpc>
                <a:spcPts val="5114"/>
              </a:lnSpc>
            </a:pPr>
            <a:r>
              <a:rPr lang="en-US" b="true" sz="36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Define:</a:t>
            </a:r>
          </a:p>
          <a:p>
            <a:pPr algn="l" marL="0" indent="0" lvl="0">
              <a:lnSpc>
                <a:spcPts val="5114"/>
              </a:lnSpc>
            </a:pPr>
            <a:r>
              <a:rPr lang="en-US" b="true" sz="36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Location</a:t>
            </a:r>
          </a:p>
          <a:p>
            <a:pPr algn="l" marL="0" indent="0" lvl="0">
              <a:lnSpc>
                <a:spcPts val="5114"/>
              </a:lnSpc>
            </a:pPr>
            <a:r>
              <a:rPr lang="en-US" b="true" sz="36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Product</a:t>
            </a:r>
          </a:p>
          <a:p>
            <a:pPr algn="l" marL="0" indent="0" lvl="0">
              <a:lnSpc>
                <a:spcPts val="5114"/>
              </a:lnSpc>
            </a:pPr>
            <a:r>
              <a:rPr lang="en-US" b="true" sz="365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Client (persona)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553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2312" y="2332216"/>
            <a:ext cx="4829097" cy="2414548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30" y="0"/>
                    <a:pt x="812800" y="90970"/>
                    <a:pt x="812800" y="203200"/>
                  </a:cubicBezTo>
                  <a:cubicBezTo>
                    <a:pt x="812800" y="315430"/>
                    <a:pt x="721830" y="406400"/>
                    <a:pt x="609600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09600" y="0"/>
                  </a:lnTo>
                </a:path>
              </a:pathLst>
            </a:custGeom>
            <a:blipFill>
              <a:blip r:embed="rId4"/>
              <a:stretch>
                <a:fillRect l="0" t="-25000" r="0" b="-2500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8805167">
            <a:off x="5698415" y="3334156"/>
            <a:ext cx="3547801" cy="1631988"/>
          </a:xfrm>
          <a:custGeom>
            <a:avLst/>
            <a:gdLst/>
            <a:ahLst/>
            <a:cxnLst/>
            <a:rect r="r" b="b" t="t" l="l"/>
            <a:pathLst>
              <a:path h="1631988" w="3547801">
                <a:moveTo>
                  <a:pt x="3547800" y="0"/>
                </a:moveTo>
                <a:lnTo>
                  <a:pt x="0" y="0"/>
                </a:lnTo>
                <a:lnTo>
                  <a:pt x="0" y="1631989"/>
                </a:lnTo>
                <a:lnTo>
                  <a:pt x="3547800" y="1631989"/>
                </a:lnTo>
                <a:lnTo>
                  <a:pt x="35478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8977" y="5143500"/>
            <a:ext cx="9532179" cy="4680360"/>
            <a:chOff x="0" y="0"/>
            <a:chExt cx="12709571" cy="624047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4570978" y="0"/>
              <a:ext cx="8138593" cy="4069297"/>
              <a:chOff x="0" y="0"/>
              <a:chExt cx="8128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30" y="0"/>
                      <a:pt x="812800" y="90970"/>
                      <a:pt x="812800" y="203200"/>
                    </a:cubicBezTo>
                    <a:cubicBezTo>
                      <a:pt x="812800" y="315430"/>
                      <a:pt x="721830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0" y="406400"/>
                      <a:pt x="0" y="315430"/>
                      <a:pt x="0" y="203200"/>
                    </a:cubicBezTo>
                    <a:cubicBezTo>
                      <a:pt x="0" y="90970"/>
                      <a:pt x="90970" y="0"/>
                      <a:pt x="203200" y="0"/>
                    </a:cubicBezTo>
                    <a:lnTo>
                      <a:pt x="609600" y="0"/>
                    </a:lnTo>
                  </a:path>
                </a:pathLst>
              </a:custGeom>
              <a:blipFill>
                <a:blip r:embed="rId7"/>
                <a:stretch>
                  <a:fillRect l="0" t="-11500" r="0" b="-11500"/>
                </a:stretch>
              </a:blip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2387003"/>
              <a:ext cx="6240284" cy="3853476"/>
              <a:chOff x="0" y="0"/>
              <a:chExt cx="658120" cy="406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5812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658120">
                    <a:moveTo>
                      <a:pt x="454920" y="0"/>
                    </a:moveTo>
                    <a:cubicBezTo>
                      <a:pt x="567150" y="0"/>
                      <a:pt x="658120" y="90970"/>
                      <a:pt x="658120" y="203200"/>
                    </a:cubicBezTo>
                    <a:cubicBezTo>
                      <a:pt x="658120" y="315430"/>
                      <a:pt x="567150" y="406400"/>
                      <a:pt x="454920" y="406400"/>
                    </a:cubicBezTo>
                    <a:lnTo>
                      <a:pt x="203200" y="406400"/>
                    </a:lnTo>
                    <a:cubicBezTo>
                      <a:pt x="90970" y="406400"/>
                      <a:pt x="0" y="315430"/>
                      <a:pt x="0" y="203200"/>
                    </a:cubicBezTo>
                    <a:cubicBezTo>
                      <a:pt x="0" y="90970"/>
                      <a:pt x="90970" y="0"/>
                      <a:pt x="203200" y="0"/>
                    </a:cubicBezTo>
                    <a:lnTo>
                      <a:pt x="454920" y="0"/>
                    </a:lnTo>
                  </a:path>
                </a:pathLst>
              </a:custGeom>
              <a:blipFill>
                <a:blip r:embed="rId8"/>
                <a:stretch>
                  <a:fillRect l="0" t="-10727" r="0" b="-10727"/>
                </a:stretch>
              </a:blip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1028700" y="528003"/>
            <a:ext cx="9473566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65"/>
              </a:lnSpc>
            </a:pPr>
            <a:r>
              <a:rPr lang="en-US" sz="6500">
                <a:solidFill>
                  <a:srgbClr val="000000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Market Research Insights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155072"/>
            <a:chOff x="0" y="0"/>
            <a:chExt cx="24384000" cy="15400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183415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7" y="0"/>
                  </a:lnTo>
                  <a:lnTo>
                    <a:pt x="1540097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045854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229269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091708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275123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137562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320977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0" y="0"/>
                  </a:moveTo>
                  <a:lnTo>
                    <a:pt x="1540096" y="0"/>
                  </a:lnTo>
                  <a:lnTo>
                    <a:pt x="1540096" y="1540096"/>
                  </a:lnTo>
                  <a:lnTo>
                    <a:pt x="0" y="15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true" flipV="true" rot="0">
              <a:off x="1522927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true" flipV="true" rot="0">
              <a:off x="13706342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true" flipV="true" rot="0">
              <a:off x="4568781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true" flipV="true" rot="0">
              <a:off x="16752196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true" flipV="true" rot="0">
              <a:off x="7614635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true" flipV="true" rot="0">
              <a:off x="19798050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true" flipV="true" rot="0">
              <a:off x="10660488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7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7" y="0"/>
                  </a:lnTo>
                  <a:lnTo>
                    <a:pt x="1540097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true" flipV="true" rot="0">
              <a:off x="22843904" y="0"/>
              <a:ext cx="1540096" cy="1540096"/>
            </a:xfrm>
            <a:custGeom>
              <a:avLst/>
              <a:gdLst/>
              <a:ahLst/>
              <a:cxnLst/>
              <a:rect r="r" b="b" t="t" l="l"/>
              <a:pathLst>
                <a:path h="1540096" w="1540096">
                  <a:moveTo>
                    <a:pt x="1540096" y="1540096"/>
                  </a:moveTo>
                  <a:lnTo>
                    <a:pt x="0" y="1540096"/>
                  </a:lnTo>
                  <a:lnTo>
                    <a:pt x="0" y="0"/>
                  </a:lnTo>
                  <a:lnTo>
                    <a:pt x="1540096" y="0"/>
                  </a:lnTo>
                  <a:lnTo>
                    <a:pt x="1540096" y="154009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2318124"/>
            <a:ext cx="15619783" cy="1738816"/>
          </a:xfrm>
          <a:custGeom>
            <a:avLst/>
            <a:gdLst/>
            <a:ahLst/>
            <a:cxnLst/>
            <a:rect r="r" b="b" t="t" l="l"/>
            <a:pathLst>
              <a:path h="1738816" w="15619783">
                <a:moveTo>
                  <a:pt x="0" y="0"/>
                </a:moveTo>
                <a:lnTo>
                  <a:pt x="15619783" y="0"/>
                </a:lnTo>
                <a:lnTo>
                  <a:pt x="15619783" y="1738817"/>
                </a:lnTo>
                <a:lnTo>
                  <a:pt x="0" y="1738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077" r="0" b="-81425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4228391"/>
            <a:ext cx="15619783" cy="1440911"/>
          </a:xfrm>
          <a:custGeom>
            <a:avLst/>
            <a:gdLst/>
            <a:ahLst/>
            <a:cxnLst/>
            <a:rect r="r" b="b" t="t" l="l"/>
            <a:pathLst>
              <a:path h="1440911" w="15619783">
                <a:moveTo>
                  <a:pt x="0" y="0"/>
                </a:moveTo>
                <a:lnTo>
                  <a:pt x="15619783" y="0"/>
                </a:lnTo>
                <a:lnTo>
                  <a:pt x="15619783" y="1440910"/>
                </a:lnTo>
                <a:lnTo>
                  <a:pt x="0" y="1440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106" r="0" b="-1910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028700" y="1317999"/>
            <a:ext cx="162306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Deliveroo Data Preprocessing in Python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982547"/>
            <a:ext cx="15619783" cy="379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93" indent="-388647" lvl="1">
              <a:lnSpc>
                <a:spcPts val="432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Cleaned missing values and duplicates</a:t>
            </a:r>
          </a:p>
          <a:p>
            <a:pPr algn="l" marL="777293" indent="-388647" lvl="1">
              <a:lnSpc>
                <a:spcPts val="432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Converted date columns to datetime format</a:t>
            </a:r>
          </a:p>
          <a:p>
            <a:pPr algn="l" marL="777293" indent="-388647" lvl="1">
              <a:lnSpc>
                <a:spcPts val="432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Extracted features: period of the day (e.g., morning, afternoon)</a:t>
            </a:r>
          </a:p>
          <a:p>
            <a:pPr algn="l" marL="777293" indent="-388647" lvl="1">
              <a:lnSpc>
                <a:spcPts val="432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Renamed columns for consistency</a:t>
            </a:r>
          </a:p>
          <a:p>
            <a:pPr algn="l" marL="777293" indent="-388647" lvl="1">
              <a:lnSpc>
                <a:spcPts val="432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Created new columns to serve as primary keys in future SQL tables</a:t>
            </a:r>
          </a:p>
          <a:p>
            <a:pPr algn="l" marL="777293" indent="-388647" lvl="1">
              <a:lnSpc>
                <a:spcPts val="432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Prepared data for analysis and visualization</a:t>
            </a:r>
          </a:p>
          <a:p>
            <a:pPr algn="l"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553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055112" y="285841"/>
            <a:ext cx="936577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ERD Diagram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1285966"/>
            <a:ext cx="11003676" cy="5928231"/>
          </a:xfrm>
          <a:custGeom>
            <a:avLst/>
            <a:gdLst/>
            <a:ahLst/>
            <a:cxnLst/>
            <a:rect r="r" b="b" t="t" l="l"/>
            <a:pathLst>
              <a:path h="5928231" w="11003676">
                <a:moveTo>
                  <a:pt x="0" y="0"/>
                </a:moveTo>
                <a:lnTo>
                  <a:pt x="11003676" y="0"/>
                </a:lnTo>
                <a:lnTo>
                  <a:pt x="11003676" y="5928230"/>
                </a:lnTo>
                <a:lnTo>
                  <a:pt x="0" y="592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7452506"/>
            <a:ext cx="4570959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859" indent="-277429" lvl="1">
              <a:lnSpc>
                <a:spcPts val="3083"/>
              </a:lnSpc>
              <a:buFont typeface="Arial"/>
              <a:buChar char="•"/>
            </a:pPr>
            <a:r>
              <a:rPr lang="en-US" b="true" sz="25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Primary keys:</a:t>
            </a:r>
          </a:p>
          <a:p>
            <a:pPr algn="just" marL="554859" indent="-277429" lvl="1">
              <a:lnSpc>
                <a:spcPts val="3083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Orders.order_id</a:t>
            </a:r>
          </a:p>
          <a:p>
            <a:pPr algn="just" marL="554859" indent="-277429" lvl="1">
              <a:lnSpc>
                <a:spcPts val="3083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User.customer_id</a:t>
            </a:r>
          </a:p>
          <a:p>
            <a:pPr algn="just" marL="554859" indent="-277429" lvl="1">
              <a:lnSpc>
                <a:spcPts val="3083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Product.product_id</a:t>
            </a:r>
          </a:p>
          <a:p>
            <a:pPr algn="just" marL="554859" indent="-277429" lvl="1">
              <a:lnSpc>
                <a:spcPts val="3083"/>
              </a:lnSpc>
              <a:buAutoNum type="arabicPeriod" startAt="1"/>
            </a:pPr>
            <a:r>
              <a:rPr lang="en-US" b="true" sz="256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Location.location_id</a:t>
            </a:r>
          </a:p>
          <a:p>
            <a:pPr algn="l">
              <a:lnSpc>
                <a:spcPts val="3083"/>
              </a:lnSpc>
            </a:pPr>
          </a:p>
          <a:p>
            <a:pPr algn="l">
              <a:lnSpc>
                <a:spcPts val="3083"/>
              </a:lnSpc>
            </a:pPr>
          </a:p>
          <a:p>
            <a:pPr algn="l">
              <a:lnSpc>
                <a:spcPts val="308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245033" y="7470127"/>
            <a:ext cx="6982718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402" indent="-269201" lvl="1">
              <a:lnSpc>
                <a:spcPts val="2992"/>
              </a:lnSpc>
              <a:buFont typeface="Arial"/>
              <a:buChar char="•"/>
            </a:pPr>
            <a:r>
              <a:rPr lang="en-US" b="true" sz="2493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Foreign keys:</a:t>
            </a:r>
          </a:p>
          <a:p>
            <a:pPr algn="l" marL="538402" indent="-269201" lvl="1">
              <a:lnSpc>
                <a:spcPts val="2992"/>
              </a:lnSpc>
              <a:buAutoNum type="arabicPeriod" startAt="1"/>
            </a:pPr>
            <a:r>
              <a:rPr lang="en-US" b="true" sz="2493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Orders.customer_id → User.customer_id</a:t>
            </a:r>
          </a:p>
          <a:p>
            <a:pPr algn="l" marL="538402" indent="-269201" lvl="1">
              <a:lnSpc>
                <a:spcPts val="2992"/>
              </a:lnSpc>
              <a:buAutoNum type="arabicPeriod" startAt="1"/>
            </a:pPr>
            <a:r>
              <a:rPr lang="en-US" b="true" sz="2493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Orders.meal_name → Product.meal_name </a:t>
            </a:r>
          </a:p>
          <a:p>
            <a:pPr algn="l" marL="538402" indent="-269201" lvl="1">
              <a:lnSpc>
                <a:spcPts val="2992"/>
              </a:lnSpc>
              <a:buAutoNum type="arabicPeriod" startAt="1"/>
            </a:pPr>
            <a:r>
              <a:rPr lang="en-US" b="true" sz="2493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Orders.address → Location.address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98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91573" y="4516824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858000" y="685800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574000" y="685800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685800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16000" y="685800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85800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57400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16000" y="0"/>
              <a:ext cx="68580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11" id="11"/>
          <p:cNvSpPr/>
          <p:nvPr/>
        </p:nvSpPr>
        <p:spPr>
          <a:xfrm rot="0">
            <a:off x="336107" y="336107"/>
            <a:ext cx="11138545" cy="9259297"/>
          </a:xfrm>
          <a:prstGeom prst="rect">
            <a:avLst/>
          </a:prstGeom>
          <a:solidFill>
            <a:srgbClr val="EAEBEE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11652101" y="914253"/>
            <a:ext cx="5607199" cy="8344047"/>
            <a:chOff x="0" y="0"/>
            <a:chExt cx="42672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672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67200">
                  <a:moveTo>
                    <a:pt x="4267200" y="3175000"/>
                  </a:moveTo>
                  <a:cubicBezTo>
                    <a:pt x="4267200" y="4928489"/>
                    <a:pt x="3311906" y="6350000"/>
                    <a:pt x="2133600" y="6350000"/>
                  </a:cubicBezTo>
                  <a:cubicBezTo>
                    <a:pt x="955294" y="6350000"/>
                    <a:pt x="0" y="4928489"/>
                    <a:pt x="0" y="3175000"/>
                  </a:cubicBezTo>
                  <a:cubicBezTo>
                    <a:pt x="0" y="1421511"/>
                    <a:pt x="955294" y="0"/>
                    <a:pt x="2133600" y="0"/>
                  </a:cubicBezTo>
                  <a:cubicBezTo>
                    <a:pt x="3311906" y="0"/>
                    <a:pt x="4267200" y="1421511"/>
                    <a:pt x="426720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61313" t="0" r="-62040" b="0"/>
              </a:stretch>
            </a:blipFill>
            <a:ln w="152400" cap="sq">
              <a:solidFill>
                <a:srgbClr val="F4D4B1"/>
              </a:solidFill>
              <a:prstDash val="solid"/>
              <a:miter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929731" y="5828396"/>
            <a:ext cx="1692965" cy="3287311"/>
          </a:xfrm>
          <a:custGeom>
            <a:avLst/>
            <a:gdLst/>
            <a:ahLst/>
            <a:cxnLst/>
            <a:rect r="r" b="b" t="t" l="l"/>
            <a:pathLst>
              <a:path h="3287311" w="1692965">
                <a:moveTo>
                  <a:pt x="0" y="0"/>
                </a:moveTo>
                <a:lnTo>
                  <a:pt x="1692965" y="0"/>
                </a:lnTo>
                <a:lnTo>
                  <a:pt x="1692965" y="3287311"/>
                </a:lnTo>
                <a:lnTo>
                  <a:pt x="0" y="32873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33302" y="5828396"/>
            <a:ext cx="1226191" cy="3429904"/>
          </a:xfrm>
          <a:custGeom>
            <a:avLst/>
            <a:gdLst/>
            <a:ahLst/>
            <a:cxnLst/>
            <a:rect r="r" b="b" t="t" l="l"/>
            <a:pathLst>
              <a:path h="3429904" w="1226191">
                <a:moveTo>
                  <a:pt x="0" y="0"/>
                </a:moveTo>
                <a:lnTo>
                  <a:pt x="1226191" y="0"/>
                </a:lnTo>
                <a:lnTo>
                  <a:pt x="1226191" y="3429904"/>
                </a:lnTo>
                <a:lnTo>
                  <a:pt x="0" y="3429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58271" y="4062060"/>
            <a:ext cx="2719413" cy="4421809"/>
          </a:xfrm>
          <a:custGeom>
            <a:avLst/>
            <a:gdLst/>
            <a:ahLst/>
            <a:cxnLst/>
            <a:rect r="r" b="b" t="t" l="l"/>
            <a:pathLst>
              <a:path h="4421809" w="2719413">
                <a:moveTo>
                  <a:pt x="0" y="0"/>
                </a:moveTo>
                <a:lnTo>
                  <a:pt x="2719413" y="0"/>
                </a:lnTo>
                <a:lnTo>
                  <a:pt x="2719413" y="4421809"/>
                </a:lnTo>
                <a:lnTo>
                  <a:pt x="0" y="44218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9050" cap="sq">
            <a:solidFill>
              <a:srgbClr val="547E6D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01525" y="3145197"/>
            <a:ext cx="7180497" cy="5668813"/>
          </a:xfrm>
          <a:custGeom>
            <a:avLst/>
            <a:gdLst/>
            <a:ahLst/>
            <a:cxnLst/>
            <a:rect r="r" b="b" t="t" l="l"/>
            <a:pathLst>
              <a:path h="5668813" w="7180497">
                <a:moveTo>
                  <a:pt x="0" y="0"/>
                </a:moveTo>
                <a:lnTo>
                  <a:pt x="7180496" y="0"/>
                </a:lnTo>
                <a:lnTo>
                  <a:pt x="7180496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55169" y="621072"/>
            <a:ext cx="559505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Location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6377" y="1849797"/>
            <a:ext cx="1052742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0377" indent="-230189" lvl="1">
              <a:lnSpc>
                <a:spcPts val="2558"/>
              </a:lnSpc>
              <a:buFont typeface="Arial"/>
              <a:buChar char="•"/>
            </a:pPr>
            <a:r>
              <a:rPr lang="en-US" b="true" sz="213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Using SQL queries with GROUP BY and ORDER BY, we identified the regions with the highest customer order volume. These are priority areas for launching a new restaurant.</a:t>
            </a:r>
          </a:p>
          <a:p>
            <a:pPr algn="l" marL="460377" indent="-230189" lvl="1">
              <a:lnSpc>
                <a:spcPts val="2558"/>
              </a:lnSpc>
              <a:buFont typeface="Arial"/>
              <a:buChar char="•"/>
            </a:pPr>
            <a:r>
              <a:rPr lang="en-US" b="true" sz="2132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Python was used to visualize these insight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553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876" y="1638300"/>
            <a:ext cx="15901999" cy="7851612"/>
          </a:xfrm>
          <a:custGeom>
            <a:avLst/>
            <a:gdLst/>
            <a:ahLst/>
            <a:cxnLst/>
            <a:rect r="r" b="b" t="t" l="l"/>
            <a:pathLst>
              <a:path h="7851612" w="15901999">
                <a:moveTo>
                  <a:pt x="0" y="0"/>
                </a:moveTo>
                <a:lnTo>
                  <a:pt x="15901998" y="0"/>
                </a:lnTo>
                <a:lnTo>
                  <a:pt x="15901998" y="7851612"/>
                </a:lnTo>
                <a:lnTo>
                  <a:pt x="0" y="785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2876" y="409575"/>
            <a:ext cx="559505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Product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78191" y="-9525"/>
            <a:ext cx="8141974" cy="10287000"/>
            <a:chOff x="0" y="0"/>
            <a:chExt cx="10855965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4289367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1429333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167399" y="1219200"/>
            <a:ext cx="8621583" cy="4978964"/>
          </a:xfrm>
          <a:custGeom>
            <a:avLst/>
            <a:gdLst/>
            <a:ahLst/>
            <a:cxnLst/>
            <a:rect r="r" b="b" t="t" l="l"/>
            <a:pathLst>
              <a:path h="4978964" w="8621583">
                <a:moveTo>
                  <a:pt x="0" y="0"/>
                </a:moveTo>
                <a:lnTo>
                  <a:pt x="8621583" y="0"/>
                </a:lnTo>
                <a:lnTo>
                  <a:pt x="8621583" y="4978964"/>
                </a:lnTo>
                <a:lnTo>
                  <a:pt x="0" y="497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3359" y="1219200"/>
            <a:ext cx="8637717" cy="4988282"/>
          </a:xfrm>
          <a:custGeom>
            <a:avLst/>
            <a:gdLst/>
            <a:ahLst/>
            <a:cxnLst/>
            <a:rect r="r" b="b" t="t" l="l"/>
            <a:pathLst>
              <a:path h="4988282" w="8637717">
                <a:moveTo>
                  <a:pt x="0" y="0"/>
                </a:moveTo>
                <a:lnTo>
                  <a:pt x="8637717" y="0"/>
                </a:lnTo>
                <a:lnTo>
                  <a:pt x="8637717" y="4988282"/>
                </a:lnTo>
                <a:lnTo>
                  <a:pt x="0" y="4988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245398" y="6347452"/>
            <a:ext cx="8465586" cy="2949702"/>
            <a:chOff x="0" y="0"/>
            <a:chExt cx="2229619" cy="7768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29619" cy="776876"/>
            </a:xfrm>
            <a:custGeom>
              <a:avLst/>
              <a:gdLst/>
              <a:ahLst/>
              <a:cxnLst/>
              <a:rect r="r" b="b" t="t" l="l"/>
              <a:pathLst>
                <a:path h="776876" w="2229619">
                  <a:moveTo>
                    <a:pt x="0" y="0"/>
                  </a:moveTo>
                  <a:lnTo>
                    <a:pt x="2229619" y="0"/>
                  </a:lnTo>
                  <a:lnTo>
                    <a:pt x="2229619" y="776876"/>
                  </a:lnTo>
                  <a:lnTo>
                    <a:pt x="0" y="776876"/>
                  </a:lnTo>
                  <a:close/>
                </a:path>
              </a:pathLst>
            </a:custGeom>
            <a:solidFill>
              <a:srgbClr val="FAE5CE"/>
            </a:solidFill>
            <a:ln w="38100" cap="sq">
              <a:solidFill>
                <a:srgbClr val="D7B89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29619" cy="8149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18160" indent="-259080" lvl="1">
                <a:lnSpc>
                  <a:spcPts val="3216"/>
                </a:lnSpc>
                <a:buFont typeface="Arial"/>
                <a:buChar char="•"/>
              </a:pPr>
              <a:r>
                <a:rPr lang="en-US" sz="2400" strike="noStrike" u="none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Moules frites, soup mix, kartoffelsalat, roast beef, kebab and tuna salad mix are the cheapest products of the dataset.</a:t>
              </a:r>
            </a:p>
            <a:p>
              <a:pPr algn="l">
                <a:lnSpc>
                  <a:spcPts val="3216"/>
                </a:lnSpc>
              </a:pPr>
            </a:p>
            <a:p>
              <a:pPr algn="l" marL="518160" indent="-259080" lvl="1">
                <a:lnSpc>
                  <a:spcPts val="3216"/>
                </a:lnSpc>
                <a:buFont typeface="Arial"/>
                <a:buChar char="•"/>
              </a:pPr>
              <a:r>
                <a:rPr lang="en-US" sz="2400" strike="noStrike" u="none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These could be good options for our activity if we decide to focus on a lower class client as our customer persona.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-9525"/>
            <a:ext cx="559505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Product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69493" y="6347452"/>
            <a:ext cx="8621583" cy="2910848"/>
            <a:chOff x="0" y="0"/>
            <a:chExt cx="2270705" cy="7666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70705" cy="766643"/>
            </a:xfrm>
            <a:custGeom>
              <a:avLst/>
              <a:gdLst/>
              <a:ahLst/>
              <a:cxnLst/>
              <a:rect r="r" b="b" t="t" l="l"/>
              <a:pathLst>
                <a:path h="766643" w="2270705">
                  <a:moveTo>
                    <a:pt x="0" y="0"/>
                  </a:moveTo>
                  <a:lnTo>
                    <a:pt x="2270705" y="0"/>
                  </a:lnTo>
                  <a:lnTo>
                    <a:pt x="2270705" y="766643"/>
                  </a:lnTo>
                  <a:lnTo>
                    <a:pt x="0" y="766643"/>
                  </a:lnTo>
                  <a:close/>
                </a:path>
              </a:pathLst>
            </a:custGeom>
            <a:solidFill>
              <a:srgbClr val="BEDDD0"/>
            </a:solidFill>
            <a:ln w="38100" cap="sq">
              <a:solidFill>
                <a:srgbClr val="547E6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270705" cy="76664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Most expensive products: chickpea salad mix, bratwurst, ramen, shawarma, bulgur salad mix, tabouleh mix.</a:t>
              </a:r>
            </a:p>
            <a:p>
              <a:pPr algn="l">
                <a:lnSpc>
                  <a:spcPts val="2879"/>
                </a:lnSpc>
              </a:pPr>
            </a:p>
            <a:p>
              <a:pPr algn="l" marL="518160" indent="-25908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Healthy products and international cuisine have a high added value, so they can be interesting categories for this business investment.</a:t>
              </a:r>
            </a:p>
            <a:p>
              <a:pPr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36254" y="0"/>
            <a:ext cx="8141974" cy="10287000"/>
            <a:chOff x="0" y="0"/>
            <a:chExt cx="10855965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4289367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1429333" y="4289367"/>
              <a:ext cx="13716000" cy="5137265"/>
            </a:xfrm>
            <a:custGeom>
              <a:avLst/>
              <a:gdLst/>
              <a:ahLst/>
              <a:cxnLst/>
              <a:rect r="r" b="b" t="t" l="l"/>
              <a:pathLst>
                <a:path h="5137265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5137266"/>
                  </a:lnTo>
                  <a:lnTo>
                    <a:pt x="0" y="513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076056" cy="10287000"/>
            <a:chOff x="0" y="0"/>
            <a:chExt cx="966798" cy="19592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6798" cy="1959287"/>
            </a:xfrm>
            <a:custGeom>
              <a:avLst/>
              <a:gdLst/>
              <a:ahLst/>
              <a:cxnLst/>
              <a:rect r="r" b="b" t="t" l="l"/>
              <a:pathLst>
                <a:path h="1959287" w="966798">
                  <a:moveTo>
                    <a:pt x="0" y="0"/>
                  </a:moveTo>
                  <a:lnTo>
                    <a:pt x="966798" y="0"/>
                  </a:lnTo>
                  <a:lnTo>
                    <a:pt x="966798" y="1959287"/>
                  </a:lnTo>
                  <a:lnTo>
                    <a:pt x="0" y="1959287"/>
                  </a:lnTo>
                  <a:close/>
                </a:path>
              </a:pathLst>
            </a:custGeom>
            <a:blipFill>
              <a:blip r:embed="rId4"/>
              <a:stretch>
                <a:fillRect l="-17552" t="0" r="-1755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250134" y="3063323"/>
            <a:ext cx="8921838" cy="2549460"/>
          </a:xfrm>
          <a:custGeom>
            <a:avLst/>
            <a:gdLst/>
            <a:ahLst/>
            <a:cxnLst/>
            <a:rect r="r" b="b" t="t" l="l"/>
            <a:pathLst>
              <a:path h="2549460" w="8921838">
                <a:moveTo>
                  <a:pt x="0" y="0"/>
                </a:moveTo>
                <a:lnTo>
                  <a:pt x="8921837" y="0"/>
                </a:lnTo>
                <a:lnTo>
                  <a:pt x="8921837" y="2549460"/>
                </a:lnTo>
                <a:lnTo>
                  <a:pt x="0" y="2549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22" r="0" b="-1322"/>
            </a:stretch>
          </a:blipFill>
          <a:ln w="19050" cap="sq">
            <a:solidFill>
              <a:srgbClr val="547E6D"/>
            </a:solidFill>
            <a:prstDash val="solid"/>
            <a:miter/>
          </a:ln>
        </p:spPr>
      </p:sp>
      <p:graphicFrame>
        <p:nvGraphicFramePr>
          <p:cNvPr name="Object 8" id="8"/>
          <p:cNvGraphicFramePr/>
          <p:nvPr/>
        </p:nvGraphicFramePr>
        <p:xfrm>
          <a:off x="11196453" y="5935622"/>
          <a:ext cx="3771900" cy="4610100"/>
        </p:xfrm>
        <a:graphic>
          <a:graphicData uri="http://schemas.openxmlformats.org/presentationml/2006/ole">
            <p:oleObj imgW="4686300" imgH="55245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5587027" y="8108483"/>
            <a:ext cx="2881112" cy="2178517"/>
          </a:xfrm>
          <a:custGeom>
            <a:avLst/>
            <a:gdLst/>
            <a:ahLst/>
            <a:cxnLst/>
            <a:rect r="r" b="b" t="t" l="l"/>
            <a:pathLst>
              <a:path h="2178517" w="2881112">
                <a:moveTo>
                  <a:pt x="0" y="0"/>
                </a:moveTo>
                <a:lnTo>
                  <a:pt x="2881111" y="0"/>
                </a:lnTo>
                <a:lnTo>
                  <a:pt x="2881111" y="2178517"/>
                </a:lnTo>
                <a:lnTo>
                  <a:pt x="0" y="21785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658" t="0" r="-6658" b="0"/>
            </a:stretch>
          </a:blipFill>
          <a:ln w="9525" cap="sq">
            <a:solidFill>
              <a:srgbClr val="547E6D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003619" y="8135928"/>
            <a:ext cx="1414866" cy="2123627"/>
          </a:xfrm>
          <a:custGeom>
            <a:avLst/>
            <a:gdLst/>
            <a:ahLst/>
            <a:cxnLst/>
            <a:rect r="r" b="b" t="t" l="l"/>
            <a:pathLst>
              <a:path h="2123627" w="1414866">
                <a:moveTo>
                  <a:pt x="0" y="0"/>
                </a:moveTo>
                <a:lnTo>
                  <a:pt x="1414867" y="0"/>
                </a:lnTo>
                <a:lnTo>
                  <a:pt x="1414867" y="2123627"/>
                </a:lnTo>
                <a:lnTo>
                  <a:pt x="0" y="21236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9050" cap="sq">
            <a:solidFill>
              <a:srgbClr val="547E6D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6382520" y="-200025"/>
            <a:ext cx="481393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Clients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76056" y="848947"/>
            <a:ext cx="989229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Customer gender distribution: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  🧍‍♀️ Female – 50.6%🧍‍♂️ Male – 49.4%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76056" y="1777448"/>
            <a:ext cx="892183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Basic female </a:t>
            </a:r>
            <a:r>
              <a:rPr lang="en-US" sz="2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users made the most orders and spent the most overall. But total spending is similar across all groups, so we think targeted offers could help boost loyalty.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134" y="5935622"/>
            <a:ext cx="5711716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Cedrata is the top-performing product for both Basic and Premium users. Premium customers show strong interest in Lecso and Gelato Shake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Opening a New Café: Market Insights</dc:description>
  <dc:identifier>DAGo1fcJrqU</dc:identifier>
  <dcterms:modified xsi:type="dcterms:W3CDTF">2011-08-01T06:04:30Z</dcterms:modified>
  <cp:revision>1</cp:revision>
  <dc:title>Food Business Deliveroo Analysis</dc:title>
</cp:coreProperties>
</file>